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1" r:id="rId7"/>
    <p:sldId id="260" r:id="rId8"/>
    <p:sldId id="270" r:id="rId9"/>
    <p:sldId id="266" r:id="rId10"/>
    <p:sldId id="267" r:id="rId11"/>
    <p:sldId id="268" r:id="rId12"/>
    <p:sldId id="269" r:id="rId13"/>
    <p:sldId id="263" r:id="rId14"/>
    <p:sldId id="265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9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63719A9-1308-43A1-9E6D-2930B712F0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D7BF184-A253-43EF-A8F4-B4D36D8310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CB4F1E8-B71C-470E-98EA-601D41467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70A1C0E-1EDA-454B-A719-E8F4B53ED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ABCCE6F-3821-44FD-B97E-051839D01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61500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BFA270-D770-4C7E-922A-3BBA1908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93CAFFA-BF42-4230-83E1-58BFD75D3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9542039F-C75D-4097-BADF-0FDC35E0A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89EA251B-3FBA-444F-B88D-E01B0661A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AA8FF65-1CDA-4581-BC06-8429DF4F9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10491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01B6B88D-043D-4560-8541-341FB550FA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AC4DB4ED-7AE4-4271-A991-8C0570AD7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9CCB5E8-69D0-4D66-B986-DCE19A0B6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09405BB0-ECB1-473B-A22C-B941FBBB9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505F246C-063C-4F13-8470-3B49D769E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241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2F3E838-B6B3-487F-86AF-B9374D11A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ACEA712-9F12-4248-A569-F968631D6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DC8697EB-DBFE-43B6-844F-76CAC27CC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16452E5-EA38-4585-A2F3-E52DEF8E5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C49FB71-C632-4A16-A58D-1177CE691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2980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4BA757B-5ED2-4D4A-9B79-5CAC42675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F054EFE-269C-4F96-AB29-72F6CD53E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AE720D40-2265-4EC5-A790-DDD1C4408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D9755E34-1D9D-43C1-9AC9-0B247F61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67C3120C-600E-4B17-9C80-3C1B2B30D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53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7063824-CC29-4E5D-8713-3073BAFA6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DEBF485-4022-42BE-B430-C3544591F2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69C85F0-AC7C-417D-925B-24E26B8B2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8D4F50F-67C5-429B-AD1B-A98D1EC2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7D92C621-7802-4A76-8A1D-2C1A473D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EA7F000-8CE0-484A-8688-31CD8AC91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56517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C57D885-8196-48BD-811F-3280F4BF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3E0F0CB-E9EF-4C88-AF1A-46B47C2C88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11D1296-BE5A-4BD3-88C4-88FADD580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FD345B53-78C5-49DE-ABBD-A669CA97B4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52D338BC-4857-446E-BC1B-2E0CD373E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26D54EFA-D844-4088-BCCC-D64C09569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DC4E676A-3B37-47B4-B6C3-9045D0D95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0EE01264-B3E8-438B-94E1-103C82B72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2258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FA39B0C-5E1E-48E9-BCDE-05409A81E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FCF0DEC3-5A7F-4A77-86DE-816059966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CEE9FD0F-4213-4265-95B1-85F6B562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07F2B829-393A-4763-8A01-3F8CE4046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762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89678E98-2810-43A9-A8DB-DE9C73B7E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26FC52E1-0BB6-485E-8D79-5ADFA336F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5CEBCFDA-CEE5-457E-8D12-D56E467B1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3919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71E6ADD-81D9-41C8-897C-6A1C1D332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06729EB-506E-4C47-BA2D-53D6B19687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E28808DE-31E2-48A9-BC4F-A7B365CBE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FE3DB834-3F11-48E6-81D6-04B8855A5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1A00BD5B-DBFC-49B0-BE41-A3FD012E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EA670EC-9384-43AA-9512-F8695C5E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1865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034239-4DC8-46D8-BE65-E2F50FC7D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5F02BB1D-0DB8-4484-ACA2-1AC824285D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60D411C5-1506-4E5E-A332-667A467F8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9909CAF3-728B-48F0-ABB6-0475AEB5C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6E526D6-9D74-4AB1-8EEE-6FF3E75F6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9C4C110C-D76F-44E9-837D-4596A8702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6532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487A36F5-B822-4317-B857-D566AD15E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B933718-F454-42A4-9C6E-C5C347824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955EDEF-9290-4A7E-9973-D10ED7D746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092D9-DDF4-4DDE-BC77-9925F8F60B37}" type="datetimeFigureOut">
              <a:rPr lang="hu-HU" smtClean="0"/>
              <a:t>2020.04.10.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832D239-340F-4218-8F94-E6D9F8199E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1F9D514-3251-4182-8AB7-EA571CC86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6E27D-C374-4F4F-ADFF-F7865A276D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78417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nskrit-lexicon.uni-koeln.de/monier/" TargetMode="External"/><Relationship Id="rId2" Type="http://schemas.openxmlformats.org/officeDocument/2006/relationships/hyperlink" Target="https://translate.google.com/?hl=hu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A képen fű, plüss játékmackó, ülő, medve látható&#10;&#10;Automatikusan generált leírás">
            <a:extLst>
              <a:ext uri="{FF2B5EF4-FFF2-40B4-BE49-F238E27FC236}">
                <a16:creationId xmlns:a16="http://schemas.microsoft.com/office/drawing/2014/main" id="{6B529395-2C8D-4340-BB1E-1856DE2B59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405209"/>
            <a:ext cx="4773536" cy="6047582"/>
          </a:xfrm>
          <a:prstGeom prst="rect">
            <a:avLst/>
          </a:prstGeom>
        </p:spPr>
      </p:pic>
      <p:sp>
        <p:nvSpPr>
          <p:cNvPr id="6" name="Szövegdoboz 5">
            <a:extLst>
              <a:ext uri="{FF2B5EF4-FFF2-40B4-BE49-F238E27FC236}">
                <a16:creationId xmlns:a16="http://schemas.microsoft.com/office/drawing/2014/main" id="{31891EE8-71F3-4155-A22B-7592B7118D71}"/>
              </a:ext>
            </a:extLst>
          </p:cNvPr>
          <p:cNvSpPr txBox="1"/>
          <p:nvPr/>
        </p:nvSpPr>
        <p:spPr>
          <a:xfrm>
            <a:off x="7296150" y="485775"/>
            <a:ext cx="32861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>
                <a:solidFill>
                  <a:schemeClr val="bg1"/>
                </a:solidFill>
                <a:cs typeface="Times New Roman" panose="02020603050405020304" pitchFamily="18" charset="0"/>
              </a:rPr>
              <a:t>Köszönet és hála!</a:t>
            </a:r>
          </a:p>
        </p:txBody>
      </p:sp>
      <p:pic>
        <p:nvPicPr>
          <p:cNvPr id="8" name="Kép 7" descr="A képen személy, férfi, vörös, evés látható&#10;&#10;Automatikusan generált leírás">
            <a:extLst>
              <a:ext uri="{FF2B5EF4-FFF2-40B4-BE49-F238E27FC236}">
                <a16:creationId xmlns:a16="http://schemas.microsoft.com/office/drawing/2014/main" id="{88F9C607-9986-49EA-942A-2979C768A7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749" y="2095500"/>
            <a:ext cx="4357291" cy="4357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19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E9368DA-3EDE-446F-B16C-9A3CA4674DE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Néhány példa a szócikkekre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FE023D-D14D-4A5D-80B2-AD7C00CD5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</a:t>
            </a:r>
            <a:r>
              <a:rPr lang="en-US" i="1" dirty="0" err="1"/>
              <a:t>sūta</a:t>
            </a:r>
            <a:r>
              <a:rPr lang="en-US" i="1" dirty="0"/>
              <a:t> </a:t>
            </a:r>
            <a:r>
              <a:rPr lang="en-US" i="1" dirty="0" err="1"/>
              <a:t>uvāca</a:t>
            </a:r>
            <a:br>
              <a:rPr lang="en-US" i="1" dirty="0"/>
            </a:br>
            <a:r>
              <a:rPr lang="en-US" i="1" dirty="0" err="1"/>
              <a:t>ātmārāmāś</a:t>
            </a:r>
            <a:r>
              <a:rPr lang="en-US" i="1" dirty="0"/>
              <a:t> ca </a:t>
            </a:r>
            <a:r>
              <a:rPr lang="en-US" i="1" dirty="0" err="1"/>
              <a:t>munayo</a:t>
            </a:r>
            <a:r>
              <a:rPr lang="en-US" i="1" dirty="0"/>
              <a:t>      </a:t>
            </a:r>
            <a:r>
              <a:rPr lang="en-US" i="1" dirty="0" err="1"/>
              <a:t>nirgranthā</a:t>
            </a:r>
            <a:r>
              <a:rPr lang="en-US" i="1" dirty="0"/>
              <a:t> </a:t>
            </a:r>
            <a:r>
              <a:rPr lang="en-US" i="1" dirty="0" err="1"/>
              <a:t>apy</a:t>
            </a:r>
            <a:r>
              <a:rPr lang="en-US" i="1" dirty="0"/>
              <a:t> </a:t>
            </a:r>
            <a:r>
              <a:rPr lang="en-US" i="1" dirty="0" err="1"/>
              <a:t>urukrame</a:t>
            </a:r>
            <a:br>
              <a:rPr lang="en-US" i="1" dirty="0"/>
            </a:br>
            <a:r>
              <a:rPr lang="en-US" i="1" dirty="0" err="1"/>
              <a:t>kurvanty</a:t>
            </a:r>
            <a:r>
              <a:rPr lang="en-US" i="1" dirty="0"/>
              <a:t> </a:t>
            </a:r>
            <a:r>
              <a:rPr lang="en-US" i="1" dirty="0" err="1"/>
              <a:t>ahaitukīṁ</a:t>
            </a:r>
            <a:r>
              <a:rPr lang="en-US" i="1" dirty="0"/>
              <a:t> </a:t>
            </a:r>
            <a:r>
              <a:rPr lang="en-US" i="1" dirty="0" err="1"/>
              <a:t>bhaktim</a:t>
            </a:r>
            <a:r>
              <a:rPr lang="en-US" i="1" dirty="0"/>
              <a:t>      </a:t>
            </a:r>
            <a:r>
              <a:rPr lang="en-US" i="1" dirty="0" err="1"/>
              <a:t>ittham-bhūta-guṇo</a:t>
            </a:r>
            <a:r>
              <a:rPr lang="en-US" i="1" dirty="0"/>
              <a:t> </a:t>
            </a:r>
            <a:r>
              <a:rPr lang="en-US" i="1" dirty="0" err="1"/>
              <a:t>hariḥ</a:t>
            </a:r>
            <a:endParaRPr lang="hu-HU" dirty="0"/>
          </a:p>
          <a:p>
            <a:r>
              <a:rPr lang="en-US" dirty="0"/>
              <a:t>A </a:t>
            </a:r>
            <a:r>
              <a:rPr lang="en-US" dirty="0" err="1"/>
              <a:t>különböző</a:t>
            </a:r>
            <a:r>
              <a:rPr lang="en-US" dirty="0"/>
              <a:t> </a:t>
            </a:r>
            <a:r>
              <a:rPr lang="en-US" i="1" dirty="0" err="1"/>
              <a:t>ātmārāmák</a:t>
            </a:r>
            <a:r>
              <a:rPr lang="en-US" dirty="0"/>
              <a:t> [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i="1" dirty="0" err="1"/>
              <a:t>ātmāból</a:t>
            </a:r>
            <a:r>
              <a:rPr lang="en-US" i="1" dirty="0"/>
              <a:t>,</a:t>
            </a:r>
            <a:r>
              <a:rPr lang="en-US" dirty="0"/>
              <a:t> a </a:t>
            </a:r>
            <a:r>
              <a:rPr lang="en-US" dirty="0" err="1"/>
              <a:t>lelki</a:t>
            </a:r>
            <a:r>
              <a:rPr lang="en-US" dirty="0"/>
              <a:t> </a:t>
            </a:r>
            <a:r>
              <a:rPr lang="en-US" dirty="0" err="1"/>
              <a:t>önvalóból</a:t>
            </a:r>
            <a:r>
              <a:rPr lang="en-US" dirty="0"/>
              <a:t> </a:t>
            </a:r>
            <a:r>
              <a:rPr lang="en-US" dirty="0" err="1"/>
              <a:t>merítenek</a:t>
            </a:r>
            <a:r>
              <a:rPr lang="en-US" dirty="0"/>
              <a:t> </a:t>
            </a:r>
            <a:r>
              <a:rPr lang="en-US" dirty="0" err="1"/>
              <a:t>örömet</a:t>
            </a:r>
            <a:r>
              <a:rPr lang="en-US" dirty="0"/>
              <a:t>], </a:t>
            </a:r>
            <a:r>
              <a:rPr lang="en-US" dirty="0" err="1"/>
              <a:t>különösen</a:t>
            </a:r>
            <a:r>
              <a:rPr lang="en-US" dirty="0"/>
              <a:t> </a:t>
            </a:r>
            <a:r>
              <a:rPr lang="en-US" dirty="0" err="1"/>
              <a:t>azok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önmegvalósítás</a:t>
            </a:r>
            <a:r>
              <a:rPr lang="en-US" dirty="0"/>
              <a:t> </a:t>
            </a:r>
            <a:r>
              <a:rPr lang="en-US" dirty="0" err="1"/>
              <a:t>útját</a:t>
            </a:r>
            <a:r>
              <a:rPr lang="en-US" dirty="0"/>
              <a:t> </a:t>
            </a:r>
            <a:r>
              <a:rPr lang="en-US" dirty="0" err="1"/>
              <a:t>járják</a:t>
            </a:r>
            <a:r>
              <a:rPr lang="en-US" dirty="0"/>
              <a:t>, </a:t>
            </a:r>
            <a:r>
              <a:rPr lang="en-US" dirty="0" err="1"/>
              <a:t>mentesek</a:t>
            </a:r>
            <a:r>
              <a:rPr lang="en-US" dirty="0"/>
              <a:t> </a:t>
            </a:r>
            <a:r>
              <a:rPr lang="en-US" dirty="0" err="1"/>
              <a:t>minden</a:t>
            </a:r>
            <a:r>
              <a:rPr lang="en-US" dirty="0"/>
              <a:t> </a:t>
            </a:r>
            <a:r>
              <a:rPr lang="en-US" dirty="0" err="1"/>
              <a:t>anyagi</a:t>
            </a:r>
            <a:r>
              <a:rPr lang="en-US" dirty="0"/>
              <a:t> </a:t>
            </a:r>
            <a:r>
              <a:rPr lang="en-US" dirty="0" err="1"/>
              <a:t>köteléktől</a:t>
            </a:r>
            <a:r>
              <a:rPr lang="en-US" dirty="0"/>
              <a:t>, </a:t>
            </a:r>
            <a:r>
              <a:rPr lang="en-US" dirty="0" err="1"/>
              <a:t>mégis</a:t>
            </a:r>
            <a:r>
              <a:rPr lang="en-US" dirty="0"/>
              <a:t> </a:t>
            </a:r>
            <a:r>
              <a:rPr lang="en-US" dirty="0" err="1"/>
              <a:t>arra</a:t>
            </a:r>
            <a:r>
              <a:rPr lang="en-US" dirty="0"/>
              <a:t> </a:t>
            </a:r>
            <a:r>
              <a:rPr lang="en-US" dirty="0" err="1"/>
              <a:t>vágynak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tiszta</a:t>
            </a:r>
            <a:r>
              <a:rPr lang="en-US" dirty="0"/>
              <a:t> </a:t>
            </a:r>
            <a:r>
              <a:rPr lang="en-US" dirty="0" err="1"/>
              <a:t>odaadással</a:t>
            </a:r>
            <a:r>
              <a:rPr lang="en-US" dirty="0"/>
              <a:t> </a:t>
            </a:r>
            <a:r>
              <a:rPr lang="en-US" dirty="0" err="1"/>
              <a:t>szolgálhassák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Istenség</a:t>
            </a:r>
            <a:r>
              <a:rPr lang="en-US" dirty="0"/>
              <a:t> </a:t>
            </a:r>
            <a:r>
              <a:rPr lang="en-US" dirty="0" err="1"/>
              <a:t>Személyiségét</a:t>
            </a:r>
            <a:r>
              <a:rPr lang="en-US" dirty="0"/>
              <a:t>. </a:t>
            </a:r>
            <a:r>
              <a:rPr lang="en-US" dirty="0" err="1"/>
              <a:t>Ez</a:t>
            </a:r>
            <a:r>
              <a:rPr lang="en-US" dirty="0"/>
              <a:t> </a:t>
            </a:r>
            <a:r>
              <a:rPr lang="en-US" dirty="0" err="1"/>
              <a:t>azt</a:t>
            </a:r>
            <a:r>
              <a:rPr lang="en-US" dirty="0"/>
              <a:t> </a:t>
            </a:r>
            <a:r>
              <a:rPr lang="en-US" dirty="0" err="1"/>
              <a:t>jelenti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Úr</a:t>
            </a:r>
            <a:r>
              <a:rPr lang="en-US" dirty="0"/>
              <a:t> </a:t>
            </a:r>
            <a:r>
              <a:rPr lang="en-US" dirty="0" err="1"/>
              <a:t>transzcendentális</a:t>
            </a:r>
            <a:r>
              <a:rPr lang="en-US" dirty="0"/>
              <a:t> </a:t>
            </a:r>
            <a:r>
              <a:rPr lang="en-US" dirty="0" err="1"/>
              <a:t>tulajdonságokkal</a:t>
            </a:r>
            <a:r>
              <a:rPr lang="en-US" dirty="0"/>
              <a:t> </a:t>
            </a:r>
            <a:r>
              <a:rPr lang="en-US" dirty="0" err="1"/>
              <a:t>rendelkezik</a:t>
            </a:r>
            <a:r>
              <a:rPr lang="en-US" dirty="0"/>
              <a:t>, </a:t>
            </a:r>
            <a:r>
              <a:rPr lang="en-US" dirty="0" err="1"/>
              <a:t>ezért</a:t>
            </a:r>
            <a:r>
              <a:rPr lang="en-US" dirty="0"/>
              <a:t> </a:t>
            </a:r>
            <a:r>
              <a:rPr lang="en-US" dirty="0" err="1"/>
              <a:t>mindenki</a:t>
            </a:r>
            <a:r>
              <a:rPr lang="en-US" dirty="0"/>
              <a:t>, </a:t>
            </a:r>
            <a:r>
              <a:rPr lang="en-US" dirty="0" err="1"/>
              <a:t>még</a:t>
            </a:r>
            <a:r>
              <a:rPr lang="en-US" dirty="0"/>
              <a:t> a </a:t>
            </a:r>
            <a:r>
              <a:rPr lang="en-US" dirty="0" err="1"/>
              <a:t>felszabadult</a:t>
            </a:r>
            <a:r>
              <a:rPr lang="en-US" dirty="0"/>
              <a:t> </a:t>
            </a:r>
            <a:r>
              <a:rPr lang="en-US" dirty="0" err="1"/>
              <a:t>lelkek</a:t>
            </a:r>
            <a:r>
              <a:rPr lang="en-US" dirty="0"/>
              <a:t> </a:t>
            </a:r>
            <a:r>
              <a:rPr lang="en-US" dirty="0" err="1"/>
              <a:t>számára</a:t>
            </a:r>
            <a:r>
              <a:rPr lang="en-US" dirty="0"/>
              <a:t> is </a:t>
            </a:r>
            <a:r>
              <a:rPr lang="en-US" dirty="0" err="1"/>
              <a:t>vonzó</a:t>
            </a:r>
            <a:r>
              <a:rPr lang="en-US" dirty="0"/>
              <a:t>.”  (</a:t>
            </a:r>
            <a:r>
              <a:rPr lang="hu-HU" i="1" dirty="0" err="1"/>
              <a:t>Bhāg</a:t>
            </a:r>
            <a:r>
              <a:rPr lang="hu-HU" dirty="0"/>
              <a:t>. 1.7.10.)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3983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A221300-81EF-4A89-87B2-79EBCF2ED79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Néhány példa a szócikkekre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46F1E8-5C72-4874-A558-F283FE5F37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“</a:t>
            </a:r>
            <a:r>
              <a:rPr lang="en-US" dirty="0" err="1"/>
              <a:t>Vannak</a:t>
            </a:r>
            <a:r>
              <a:rPr lang="en-US" dirty="0"/>
              <a:t> </a:t>
            </a:r>
            <a:r>
              <a:rPr lang="en-US" dirty="0" err="1"/>
              <a:t>aztán</a:t>
            </a:r>
            <a:r>
              <a:rPr lang="en-US" dirty="0"/>
              <a:t> </a:t>
            </a:r>
            <a:r>
              <a:rPr lang="en-US" dirty="0" err="1"/>
              <a:t>olyanok</a:t>
            </a:r>
            <a:r>
              <a:rPr lang="en-US" dirty="0"/>
              <a:t> is,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lelki</a:t>
            </a:r>
            <a:r>
              <a:rPr lang="en-US" dirty="0"/>
              <a:t> </a:t>
            </a:r>
            <a:r>
              <a:rPr lang="en-US" dirty="0" err="1"/>
              <a:t>értelemben</a:t>
            </a:r>
            <a:r>
              <a:rPr lang="en-US" dirty="0"/>
              <a:t> </a:t>
            </a:r>
            <a:r>
              <a:rPr lang="en-US" dirty="0" err="1"/>
              <a:t>önmagukban</a:t>
            </a:r>
            <a:r>
              <a:rPr lang="en-US" dirty="0"/>
              <a:t> </a:t>
            </a:r>
            <a:r>
              <a:rPr lang="en-US" dirty="0" err="1"/>
              <a:t>elégedettek</a:t>
            </a:r>
            <a:r>
              <a:rPr lang="en-US" dirty="0"/>
              <a:t>, </a:t>
            </a:r>
            <a:r>
              <a:rPr lang="en-US" dirty="0" err="1"/>
              <a:t>akiknek</a:t>
            </a:r>
            <a:r>
              <a:rPr lang="en-US" dirty="0"/>
              <a:t> </a:t>
            </a:r>
            <a:r>
              <a:rPr lang="en-US" dirty="0" err="1"/>
              <a:t>minden</a:t>
            </a:r>
            <a:r>
              <a:rPr lang="en-US" dirty="0"/>
              <a:t> </a:t>
            </a:r>
            <a:r>
              <a:rPr lang="en-US" dirty="0" err="1"/>
              <a:t>anyagi</a:t>
            </a:r>
            <a:r>
              <a:rPr lang="en-US" dirty="0"/>
              <a:t> </a:t>
            </a:r>
            <a:r>
              <a:rPr lang="en-US" dirty="0" err="1"/>
              <a:t>vágya</a:t>
            </a:r>
            <a:r>
              <a:rPr lang="en-US" dirty="0"/>
              <a:t> </a:t>
            </a:r>
            <a:r>
              <a:rPr lang="en-US" dirty="0" err="1"/>
              <a:t>teljesült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természetüknél</a:t>
            </a:r>
            <a:r>
              <a:rPr lang="en-US" dirty="0"/>
              <a:t> </a:t>
            </a:r>
            <a:r>
              <a:rPr lang="en-US" dirty="0" err="1"/>
              <a:t>fogva</a:t>
            </a:r>
            <a:r>
              <a:rPr lang="en-US" dirty="0"/>
              <a:t> </a:t>
            </a:r>
            <a:r>
              <a:rPr lang="en-US" dirty="0" err="1"/>
              <a:t>hálátlanok</a:t>
            </a:r>
            <a:r>
              <a:rPr lang="en-US" dirty="0"/>
              <a:t>, </a:t>
            </a:r>
            <a:r>
              <a:rPr lang="en-US" dirty="0" err="1"/>
              <a:t>és</a:t>
            </a:r>
            <a:r>
              <a:rPr lang="en-US" dirty="0"/>
              <a:t>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egyszerűen</a:t>
            </a:r>
            <a:r>
              <a:rPr lang="en-US" dirty="0"/>
              <a:t> </a:t>
            </a:r>
            <a:r>
              <a:rPr lang="en-US" dirty="0" err="1"/>
              <a:t>csak</a:t>
            </a:r>
            <a:r>
              <a:rPr lang="en-US" dirty="0"/>
              <a:t> </a:t>
            </a:r>
            <a:r>
              <a:rPr lang="en-US" dirty="0" err="1"/>
              <a:t>irigyek</a:t>
            </a:r>
            <a:r>
              <a:rPr lang="en-US" dirty="0"/>
              <a:t> </a:t>
            </a:r>
            <a:r>
              <a:rPr lang="en-US" dirty="0" err="1"/>
              <a:t>feljebbvalóikra</a:t>
            </a:r>
            <a:r>
              <a:rPr lang="en-US" dirty="0"/>
              <a:t>. Az </a:t>
            </a:r>
            <a:r>
              <a:rPr lang="en-US" dirty="0" err="1"/>
              <a:t>ilyen</a:t>
            </a:r>
            <a:r>
              <a:rPr lang="en-US" dirty="0"/>
              <a:t> </a:t>
            </a:r>
            <a:r>
              <a:rPr lang="en-US" dirty="0" err="1"/>
              <a:t>emberek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őket</a:t>
            </a:r>
            <a:r>
              <a:rPr lang="en-US" dirty="0"/>
              <a:t> </a:t>
            </a:r>
            <a:r>
              <a:rPr lang="en-US" dirty="0" err="1"/>
              <a:t>szeretőket</a:t>
            </a:r>
            <a:r>
              <a:rPr lang="en-US" dirty="0"/>
              <a:t> </a:t>
            </a:r>
            <a:r>
              <a:rPr lang="en-US" dirty="0" err="1"/>
              <a:t>sem</a:t>
            </a:r>
            <a:r>
              <a:rPr lang="en-US" dirty="0"/>
              <a:t> </a:t>
            </a:r>
            <a:r>
              <a:rPr lang="en-US" dirty="0" err="1"/>
              <a:t>szeretik</a:t>
            </a:r>
            <a:r>
              <a:rPr lang="en-US" dirty="0"/>
              <a:t>, </a:t>
            </a:r>
            <a:r>
              <a:rPr lang="en-US" dirty="0" err="1"/>
              <a:t>azokról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is </a:t>
            </a:r>
            <a:r>
              <a:rPr lang="en-US" dirty="0" err="1"/>
              <a:t>beszélve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ellenségként</a:t>
            </a:r>
            <a:r>
              <a:rPr lang="en-US" dirty="0"/>
              <a:t> </a:t>
            </a:r>
            <a:r>
              <a:rPr lang="en-US" dirty="0" err="1"/>
              <a:t>bánnak</a:t>
            </a:r>
            <a:r>
              <a:rPr lang="en-US" dirty="0"/>
              <a:t> </a:t>
            </a:r>
            <a:r>
              <a:rPr lang="en-US" dirty="0" err="1"/>
              <a:t>velük</a:t>
            </a:r>
            <a:r>
              <a:rPr lang="en-US" dirty="0"/>
              <a:t>.</a:t>
            </a:r>
            <a:endParaRPr lang="hu-HU" dirty="0"/>
          </a:p>
          <a:p>
            <a:r>
              <a:rPr lang="en-US" dirty="0"/>
              <a:t>      </a:t>
            </a:r>
            <a:r>
              <a:rPr lang="en-US" i="1" dirty="0"/>
              <a:t>MAGYARÁZAT:</a:t>
            </a:r>
            <a:r>
              <a:rPr lang="en-US" dirty="0"/>
              <a:t>  </a:t>
            </a:r>
            <a:r>
              <a:rPr lang="en-US" dirty="0" err="1"/>
              <a:t>Vannak</a:t>
            </a:r>
            <a:r>
              <a:rPr lang="en-US" dirty="0"/>
              <a:t> </a:t>
            </a:r>
            <a:r>
              <a:rPr lang="en-US" dirty="0" err="1"/>
              <a:t>emberek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lelki</a:t>
            </a:r>
            <a:r>
              <a:rPr lang="en-US" dirty="0"/>
              <a:t> </a:t>
            </a:r>
            <a:r>
              <a:rPr lang="en-US" dirty="0" err="1"/>
              <a:t>szempontból</a:t>
            </a:r>
            <a:r>
              <a:rPr lang="en-US" dirty="0"/>
              <a:t> </a:t>
            </a:r>
            <a:r>
              <a:rPr lang="en-US" dirty="0" err="1"/>
              <a:t>önelégedettek</a:t>
            </a:r>
            <a:r>
              <a:rPr lang="en-US" dirty="0"/>
              <a:t> </a:t>
            </a:r>
            <a:r>
              <a:rPr lang="en-US" dirty="0" err="1"/>
              <a:t>lévén</a:t>
            </a:r>
            <a:r>
              <a:rPr lang="en-US" dirty="0"/>
              <a:t>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viszonozzák</a:t>
            </a:r>
            <a:r>
              <a:rPr lang="en-US" dirty="0"/>
              <a:t> </a:t>
            </a:r>
            <a:r>
              <a:rPr lang="en-US" dirty="0" err="1"/>
              <a:t>mások</a:t>
            </a:r>
            <a:r>
              <a:rPr lang="en-US" dirty="0"/>
              <a:t> </a:t>
            </a:r>
            <a:r>
              <a:rPr lang="en-US" dirty="0" err="1"/>
              <a:t>érzelmeit</a:t>
            </a:r>
            <a:r>
              <a:rPr lang="en-US" dirty="0"/>
              <a:t>, </a:t>
            </a:r>
            <a:r>
              <a:rPr lang="en-US" dirty="0" err="1"/>
              <a:t>mert</a:t>
            </a:r>
            <a:r>
              <a:rPr lang="en-US" dirty="0"/>
              <a:t> el </a:t>
            </a:r>
            <a:r>
              <a:rPr lang="en-US" dirty="0" err="1"/>
              <a:t>akarják</a:t>
            </a:r>
            <a:r>
              <a:rPr lang="en-US" dirty="0"/>
              <a:t> </a:t>
            </a:r>
            <a:r>
              <a:rPr lang="en-US" dirty="0" err="1"/>
              <a:t>kerülni</a:t>
            </a:r>
            <a:r>
              <a:rPr lang="en-US" dirty="0"/>
              <a:t>, </a:t>
            </a:r>
            <a:r>
              <a:rPr lang="en-US" dirty="0" err="1"/>
              <a:t>hogy</a:t>
            </a:r>
            <a:r>
              <a:rPr lang="en-US" dirty="0"/>
              <a:t> a </a:t>
            </a:r>
            <a:r>
              <a:rPr lang="en-US" dirty="0" err="1"/>
              <a:t>világi</a:t>
            </a:r>
            <a:r>
              <a:rPr lang="en-US" dirty="0"/>
              <a:t> </a:t>
            </a:r>
            <a:r>
              <a:rPr lang="en-US" dirty="0" err="1"/>
              <a:t>kapcsolatok</a:t>
            </a:r>
            <a:r>
              <a:rPr lang="en-US" dirty="0"/>
              <a:t> </a:t>
            </a:r>
            <a:r>
              <a:rPr lang="en-US" dirty="0" err="1"/>
              <a:t>szövevényébe</a:t>
            </a:r>
            <a:r>
              <a:rPr lang="en-US" dirty="0"/>
              <a:t> </a:t>
            </a:r>
            <a:r>
              <a:rPr lang="en-US" dirty="0" err="1"/>
              <a:t>keveredjenek</a:t>
            </a:r>
            <a:r>
              <a:rPr lang="en-US" dirty="0"/>
              <a:t>. </a:t>
            </a:r>
            <a:r>
              <a:rPr lang="en-US" dirty="0" err="1"/>
              <a:t>Mások</a:t>
            </a:r>
            <a:r>
              <a:rPr lang="en-US" dirty="0"/>
              <a:t> puszta </a:t>
            </a:r>
            <a:r>
              <a:rPr lang="en-US" dirty="0" err="1"/>
              <a:t>irigységből</a:t>
            </a:r>
            <a:r>
              <a:rPr lang="en-US" dirty="0"/>
              <a:t> </a:t>
            </a:r>
            <a:r>
              <a:rPr lang="en-US" dirty="0" err="1"/>
              <a:t>vagy</a:t>
            </a:r>
            <a:r>
              <a:rPr lang="en-US" dirty="0"/>
              <a:t> </a:t>
            </a:r>
            <a:r>
              <a:rPr lang="en-US" dirty="0" err="1"/>
              <a:t>gőgből</a:t>
            </a:r>
            <a:r>
              <a:rPr lang="en-US" dirty="0"/>
              <a:t> </a:t>
            </a:r>
            <a:r>
              <a:rPr lang="en-US" dirty="0" err="1"/>
              <a:t>maradnak</a:t>
            </a:r>
            <a:r>
              <a:rPr lang="en-US" dirty="0"/>
              <a:t> </a:t>
            </a:r>
            <a:r>
              <a:rPr lang="en-US" dirty="0" err="1"/>
              <a:t>közömbösek</a:t>
            </a:r>
            <a:r>
              <a:rPr lang="en-US" dirty="0"/>
              <a:t> </a:t>
            </a:r>
            <a:r>
              <a:rPr lang="en-US" dirty="0" err="1"/>
              <a:t>embertársaik</a:t>
            </a:r>
            <a:r>
              <a:rPr lang="en-US" dirty="0"/>
              <a:t> </a:t>
            </a:r>
            <a:r>
              <a:rPr lang="en-US" dirty="0" err="1"/>
              <a:t>érzései</a:t>
            </a:r>
            <a:r>
              <a:rPr lang="en-US" dirty="0"/>
              <a:t> </a:t>
            </a:r>
            <a:r>
              <a:rPr lang="en-US" dirty="0" err="1"/>
              <a:t>iránt</a:t>
            </a:r>
            <a:r>
              <a:rPr lang="en-US" dirty="0"/>
              <a:t>, s </a:t>
            </a:r>
            <a:r>
              <a:rPr lang="en-US" dirty="0" err="1"/>
              <a:t>akadnak</a:t>
            </a:r>
            <a:r>
              <a:rPr lang="en-US" dirty="0"/>
              <a:t> </a:t>
            </a:r>
            <a:r>
              <a:rPr lang="en-US" dirty="0" err="1"/>
              <a:t>olyanok</a:t>
            </a:r>
            <a:r>
              <a:rPr lang="en-US" dirty="0"/>
              <a:t> is,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azért</a:t>
            </a:r>
            <a:r>
              <a:rPr lang="en-US" dirty="0"/>
              <a:t>, </a:t>
            </a:r>
            <a:r>
              <a:rPr lang="en-US" dirty="0" err="1"/>
              <a:t>mert</a:t>
            </a:r>
            <a:r>
              <a:rPr lang="en-US" dirty="0"/>
              <a:t> </a:t>
            </a:r>
            <a:r>
              <a:rPr lang="en-US" dirty="0" err="1"/>
              <a:t>minden</a:t>
            </a:r>
            <a:r>
              <a:rPr lang="en-US" dirty="0"/>
              <a:t> </a:t>
            </a:r>
            <a:r>
              <a:rPr lang="en-US" dirty="0" err="1"/>
              <a:t>anyagi</a:t>
            </a:r>
            <a:r>
              <a:rPr lang="en-US" dirty="0"/>
              <a:t> </a:t>
            </a:r>
            <a:r>
              <a:rPr lang="en-US" dirty="0" err="1"/>
              <a:t>kívánságuk</a:t>
            </a:r>
            <a:r>
              <a:rPr lang="en-US" dirty="0"/>
              <a:t> </a:t>
            </a:r>
            <a:r>
              <a:rPr lang="en-US" dirty="0" err="1"/>
              <a:t>teljesült</a:t>
            </a:r>
            <a:r>
              <a:rPr lang="en-US" dirty="0"/>
              <a:t> </a:t>
            </a:r>
            <a:r>
              <a:rPr lang="en-US" dirty="0" err="1"/>
              <a:t>már</a:t>
            </a:r>
            <a:r>
              <a:rPr lang="en-US" dirty="0"/>
              <a:t>, s </a:t>
            </a:r>
            <a:r>
              <a:rPr lang="en-US" dirty="0" err="1"/>
              <a:t>nem</a:t>
            </a:r>
            <a:r>
              <a:rPr lang="en-US" dirty="0"/>
              <a:t> </a:t>
            </a:r>
            <a:r>
              <a:rPr lang="en-US" dirty="0" err="1"/>
              <a:t>érdeklik</a:t>
            </a:r>
            <a:r>
              <a:rPr lang="en-US" dirty="0"/>
              <a:t> </a:t>
            </a:r>
            <a:r>
              <a:rPr lang="en-US" dirty="0" err="1"/>
              <a:t>őket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új</a:t>
            </a:r>
            <a:r>
              <a:rPr lang="en-US" dirty="0"/>
              <a:t> </a:t>
            </a:r>
            <a:r>
              <a:rPr lang="en-US" dirty="0" err="1"/>
              <a:t>anyagi</a:t>
            </a:r>
            <a:r>
              <a:rPr lang="en-US" dirty="0"/>
              <a:t> </a:t>
            </a:r>
            <a:r>
              <a:rPr lang="en-US" dirty="0" err="1"/>
              <a:t>lehetőségek</a:t>
            </a:r>
            <a:r>
              <a:rPr lang="en-US" dirty="0"/>
              <a:t>. Az </a:t>
            </a:r>
            <a:r>
              <a:rPr lang="en-US" dirty="0" err="1"/>
              <a:t>Úr</a:t>
            </a:r>
            <a:r>
              <a:rPr lang="en-US" dirty="0"/>
              <a:t> </a:t>
            </a:r>
            <a:r>
              <a:rPr lang="en-US" dirty="0" err="1"/>
              <a:t>Kṛṣṇa</a:t>
            </a:r>
            <a:r>
              <a:rPr lang="en-US" dirty="0"/>
              <a:t> </a:t>
            </a:r>
            <a:r>
              <a:rPr lang="en-US" dirty="0" err="1"/>
              <a:t>türelmesen</a:t>
            </a:r>
            <a:r>
              <a:rPr lang="en-US" dirty="0"/>
              <a:t> </a:t>
            </a:r>
            <a:r>
              <a:rPr lang="en-US" dirty="0" err="1"/>
              <a:t>elmagyarázza</a:t>
            </a:r>
            <a:r>
              <a:rPr lang="en-US" dirty="0"/>
              <a:t> </a:t>
            </a:r>
            <a:r>
              <a:rPr lang="en-US" dirty="0" err="1"/>
              <a:t>mindezt</a:t>
            </a:r>
            <a:r>
              <a:rPr lang="en-US" dirty="0"/>
              <a:t> a </a:t>
            </a:r>
            <a:r>
              <a:rPr lang="en-US" i="1" dirty="0" err="1"/>
              <a:t>gopīknak</a:t>
            </a:r>
            <a:r>
              <a:rPr lang="en-US" i="1" dirty="0"/>
              <a:t>.” (</a:t>
            </a:r>
            <a:r>
              <a:rPr lang="hu-HU" dirty="0" err="1"/>
              <a:t>Bhāg</a:t>
            </a:r>
            <a:r>
              <a:rPr lang="hu-HU" dirty="0"/>
              <a:t>. 10.32.19.)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9898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235A7E-0694-473F-B1E3-E35D88640CE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Néhány példa a szócikkekre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452FBC71-1967-4D96-8367-5A91ABEDF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„Az </a:t>
            </a:r>
            <a:r>
              <a:rPr lang="hu-HU" i="1" dirty="0" err="1"/>
              <a:t>ātmā</a:t>
            </a:r>
            <a:r>
              <a:rPr lang="hu-HU" dirty="0"/>
              <a:t> szó másik jelentése az ember jellemző természete. </a:t>
            </a:r>
            <a:r>
              <a:rPr lang="hu-HU" i="1" dirty="0" err="1"/>
              <a:t>Ātmārāmának</a:t>
            </a:r>
            <a:r>
              <a:rPr lang="hu-HU" dirty="0"/>
              <a:t> neveznek mindenkit, aki élvezetet merít sajátos természetéből, ezért minden élőlényt </a:t>
            </a:r>
            <a:r>
              <a:rPr lang="hu-HU" i="1" dirty="0" err="1"/>
              <a:t>ātmārāmának</a:t>
            </a:r>
            <a:r>
              <a:rPr lang="hu-HU" dirty="0"/>
              <a:t> hívnak, legyen akár mozgó, akár mozdulatlan.” (</a:t>
            </a:r>
            <a:r>
              <a:rPr lang="hu-HU" i="1" dirty="0" err="1"/>
              <a:t>Cc</a:t>
            </a:r>
            <a:r>
              <a:rPr lang="hu-HU" dirty="0"/>
              <a:t>. 2.24.200.)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9832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416D008-DA55-459F-AF54-44932F8DC82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>
                <a:latin typeface="+mn-lt"/>
              </a:rPr>
              <a:t>Konklúzió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9951EF49-3DBF-4770-9783-A7C0D666D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>
            <a:normAutofit fontScale="92500" lnSpcReduction="20000"/>
          </a:bodyPr>
          <a:lstStyle/>
          <a:p>
            <a:r>
              <a:rPr lang="hu-HU" dirty="0"/>
              <a:t>A fogalomtár összeállítása ismételten rádöbbentett arra, hogy milyen mély filozófiai háttere van a </a:t>
            </a:r>
            <a:r>
              <a:rPr lang="hu-HU" i="1" dirty="0" err="1"/>
              <a:t>vaiṣṇava</a:t>
            </a:r>
            <a:r>
              <a:rPr lang="hu-HU" i="1" dirty="0"/>
              <a:t> </a:t>
            </a:r>
            <a:r>
              <a:rPr lang="hu-HU" dirty="0"/>
              <a:t>irodalomnak, milyen hatalmas tudásanyag van benne.</a:t>
            </a:r>
          </a:p>
          <a:p>
            <a:r>
              <a:rPr lang="hu-HU" dirty="0" err="1"/>
              <a:t>Śrīla</a:t>
            </a:r>
            <a:r>
              <a:rPr lang="hu-HU" dirty="0"/>
              <a:t> </a:t>
            </a:r>
            <a:r>
              <a:rPr lang="hu-HU" dirty="0" err="1"/>
              <a:t>Prabupāda</a:t>
            </a:r>
            <a:r>
              <a:rPr lang="hu-HU" dirty="0"/>
              <a:t> milyen óriási bölcsességgel és intelligenciával magyarázza a szent szövegeket. Megértettem, hogy ezeket a magyarázatokat valóban az Úr </a:t>
            </a:r>
            <a:r>
              <a:rPr lang="hu-HU" dirty="0" err="1"/>
              <a:t>Kṛṣṇa</a:t>
            </a:r>
            <a:r>
              <a:rPr lang="hu-HU" dirty="0"/>
              <a:t> diktálta neki, és hogy boldogok lehetünk, amiért lehetőségünk van ennek a hatalmas tudásanyagnak a tanulmányozására. Mindez azonban elvesztegetett kincs, ha az ember nem járja az önmegvalósítás útját, ha nem ülteti át a gyakorlatba a tanultakat. </a:t>
            </a:r>
          </a:p>
          <a:p>
            <a:r>
              <a:rPr lang="hu-HU" dirty="0"/>
              <a:t>A </a:t>
            </a:r>
            <a:r>
              <a:rPr lang="hu-HU" i="1" dirty="0" err="1"/>
              <a:t>kṛṣṇa-kathānak</a:t>
            </a:r>
            <a:r>
              <a:rPr lang="hu-HU" dirty="0"/>
              <a:t>, azaz az Istenség Személyiségéről való beszédnek és hallásnak most már ez a kis szószedet is a része és így segít kitisztítani a szívből a nemkívánatos tulajdonságokat. Ezért mindazok, akik használják, reményeim szerint egy kis lépést tesznek az önmegvalósítás útján.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520702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 descr="A képen világos, játék látható&#10;&#10;Automatikusan generált leírás">
            <a:extLst>
              <a:ext uri="{FF2B5EF4-FFF2-40B4-BE49-F238E27FC236}">
                <a16:creationId xmlns:a16="http://schemas.microsoft.com/office/drawing/2014/main" id="{29215521-A00A-472D-A9D7-27320C542A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r="-1" b="2426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96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ép 5">
            <a:extLst>
              <a:ext uri="{FF2B5EF4-FFF2-40B4-BE49-F238E27FC236}">
                <a16:creationId xmlns:a16="http://schemas.microsoft.com/office/drawing/2014/main" id="{8587E634-4FD6-4E3B-822E-553F42A89B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520065"/>
            <a:ext cx="2971800" cy="61722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zövegdoboz 6">
            <a:extLst>
              <a:ext uri="{FF2B5EF4-FFF2-40B4-BE49-F238E27FC236}">
                <a16:creationId xmlns:a16="http://schemas.microsoft.com/office/drawing/2014/main" id="{85CC0399-9936-474E-B8CC-59862CB74AC2}"/>
              </a:ext>
            </a:extLst>
          </p:cNvPr>
          <p:cNvSpPr txBox="1"/>
          <p:nvPr/>
        </p:nvSpPr>
        <p:spPr>
          <a:xfrm>
            <a:off x="1847850" y="2448849"/>
            <a:ext cx="83439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>
                <a:cs typeface="Times New Roman" panose="02020603050405020304" pitchFamily="18" charset="0"/>
              </a:rPr>
              <a:t>Filozófiai fogalomtár összeállítása a </a:t>
            </a:r>
            <a:r>
              <a:rPr lang="hu-HU" sz="4000" b="1" dirty="0" err="1">
                <a:cs typeface="Times New Roman" panose="02020603050405020304" pitchFamily="18" charset="0"/>
              </a:rPr>
              <a:t>vaiṣṇavizmus</a:t>
            </a:r>
            <a:r>
              <a:rPr lang="hu-HU" sz="4000" b="1" dirty="0">
                <a:cs typeface="Times New Roman" panose="02020603050405020304" pitchFamily="18" charset="0"/>
              </a:rPr>
              <a:t> tárgyköréből</a:t>
            </a: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368168F5-48F8-4E40-B1F5-30A6BB222FE9}"/>
              </a:ext>
            </a:extLst>
          </p:cNvPr>
          <p:cNvSpPr txBox="1"/>
          <p:nvPr/>
        </p:nvSpPr>
        <p:spPr>
          <a:xfrm>
            <a:off x="7327037" y="5042516"/>
            <a:ext cx="4864963" cy="1465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Kutatásvezető:		Készítette:</a:t>
            </a:r>
            <a:endParaRPr lang="hu-H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Magyar Márta Zsófia		Kovács Andrea</a:t>
            </a:r>
            <a:endParaRPr lang="hu-H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Mañjarī</a:t>
            </a: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Devī</a:t>
            </a: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Dāsī</a:t>
            </a: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)		</a:t>
            </a:r>
            <a:r>
              <a:rPr lang="hu-HU" sz="1400" dirty="0" err="1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vaiṣṇava</a:t>
            </a: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teológia szak</a:t>
            </a:r>
            <a:endParaRPr lang="hu-H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Főiskolai adjunktus		3.évfolyam</a:t>
            </a:r>
            <a:endParaRPr lang="hu-H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hu-HU" sz="14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			2020. április 9.</a:t>
            </a:r>
            <a:endParaRPr lang="hu-H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7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D556864-3478-465B-9290-0729A78819A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A témaválasztás indoklása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5D7321A-56C4-4A03-9A17-A2DBFED2A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endParaRPr lang="hu-HU" dirty="0"/>
          </a:p>
          <a:p>
            <a:r>
              <a:rPr lang="hu-HU" dirty="0"/>
              <a:t>A szanszkrit nyelv szeretete</a:t>
            </a:r>
          </a:p>
          <a:p>
            <a:r>
              <a:rPr lang="hu-HU" dirty="0"/>
              <a:t>Megkönnyíti a főiskolai hallgatók eligazodását a sokrétű fogalmak használatában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708632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51A87ED-B587-43EC-85A0-BA574C5D87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A kutatás célja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6BB3456-BF75-4B5A-B317-32EF2A1E0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dirty="0">
                <a:cs typeface="Times New Roman" panose="02020603050405020304" pitchFamily="18" charset="0"/>
              </a:rPr>
              <a:t>Egy olyan </a:t>
            </a:r>
            <a:r>
              <a:rPr lang="hu-HU" i="1" dirty="0" err="1">
                <a:cs typeface="Times New Roman" panose="02020603050405020304" pitchFamily="18" charset="0"/>
              </a:rPr>
              <a:t>vaiṣṇava</a:t>
            </a:r>
            <a:r>
              <a:rPr lang="hu-HU" i="1" dirty="0">
                <a:cs typeface="Times New Roman" panose="02020603050405020304" pitchFamily="18" charset="0"/>
              </a:rPr>
              <a:t> </a:t>
            </a:r>
            <a:r>
              <a:rPr lang="hu-HU" dirty="0">
                <a:cs typeface="Times New Roman" panose="02020603050405020304" pitchFamily="18" charset="0"/>
              </a:rPr>
              <a:t>fogalomtár összeállítása, mely tartalmazza a tanulók, érdeklődők számára legfontosabb </a:t>
            </a:r>
            <a:r>
              <a:rPr lang="hu-HU" i="1" dirty="0" err="1">
                <a:cs typeface="Times New Roman" panose="02020603050405020304" pitchFamily="18" charset="0"/>
              </a:rPr>
              <a:t>vaiṣṇava</a:t>
            </a:r>
            <a:r>
              <a:rPr lang="hu-HU" dirty="0">
                <a:cs typeface="Times New Roman" panose="02020603050405020304" pitchFamily="18" charset="0"/>
              </a:rPr>
              <a:t> és </a:t>
            </a:r>
            <a:r>
              <a:rPr lang="hu-HU" i="1" dirty="0" err="1">
                <a:cs typeface="Times New Roman" panose="02020603050405020304" pitchFamily="18" charset="0"/>
              </a:rPr>
              <a:t>yoga</a:t>
            </a:r>
            <a:r>
              <a:rPr lang="hu-HU" dirty="0">
                <a:cs typeface="Times New Roman" panose="02020603050405020304" pitchFamily="18" charset="0"/>
              </a:rPr>
              <a:t> alapfogalmakat, azok különböző, legfontosabb jelentéseivel együtt.</a:t>
            </a:r>
          </a:p>
          <a:p>
            <a:r>
              <a:rPr lang="hu-HU" dirty="0">
                <a:cs typeface="Times New Roman" panose="02020603050405020304" pitchFamily="18" charset="0"/>
              </a:rPr>
              <a:t>A teljes fogalomtár 176 szócikket tartalmaz és több részletben került feldolgozásra. Jelen munka 40 szócikket tartalmaz. </a:t>
            </a:r>
          </a:p>
          <a:p>
            <a:r>
              <a:rPr lang="hu-HU" dirty="0"/>
              <a:t>Ami még hátra van, az a 40 szó etimológiájának leírása és a fogalomtár szerkesztése. Ez után a fogalomtár kiadható lesz!</a:t>
            </a:r>
            <a:endParaRPr lang="hu-HU" dirty="0"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17658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D40B5C3-B257-4D4F-B521-EFA38E816D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>
                <a:cs typeface="Times New Roman" panose="02020603050405020304" pitchFamily="18" charset="0"/>
              </a:rPr>
              <a:t>A szócikkek felépítése megadott kritériumok alapján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10B6070-2716-413C-A683-BC6AAF051A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>
                <a:cs typeface="Times New Roman" panose="02020603050405020304" pitchFamily="18" charset="0"/>
              </a:rPr>
              <a:t>a szó etimológiája (ezt nem én dolgozom ki)</a:t>
            </a:r>
          </a:p>
          <a:p>
            <a:r>
              <a:rPr lang="hu-HU" dirty="0">
                <a:cs typeface="Times New Roman" panose="02020603050405020304" pitchFamily="18" charset="0"/>
              </a:rPr>
              <a:t>szótári jelentés (a szónak az a jelentése, ami a </a:t>
            </a:r>
            <a:r>
              <a:rPr lang="hu-HU" i="1" dirty="0" err="1">
                <a:cs typeface="Times New Roman" panose="02020603050405020304" pitchFamily="18" charset="0"/>
              </a:rPr>
              <a:t>vaiṣṇava</a:t>
            </a:r>
            <a:r>
              <a:rPr lang="hu-HU" dirty="0">
                <a:cs typeface="Times New Roman" panose="02020603050405020304" pitchFamily="18" charset="0"/>
              </a:rPr>
              <a:t> teológia számára jelentős)</a:t>
            </a:r>
            <a:endParaRPr lang="hu-HU" dirty="0">
              <a:effectLst/>
              <a:cs typeface="Times New Roman" panose="02020603050405020304" pitchFamily="18" charset="0"/>
            </a:endParaRPr>
          </a:p>
          <a:p>
            <a:r>
              <a:rPr lang="hu-HU" dirty="0" err="1">
                <a:cs typeface="Times New Roman" panose="02020603050405020304" pitchFamily="18" charset="0"/>
              </a:rPr>
              <a:t>vaiṣṇava</a:t>
            </a:r>
            <a:r>
              <a:rPr lang="hu-HU" dirty="0">
                <a:cs typeface="Times New Roman" panose="02020603050405020304" pitchFamily="18" charset="0"/>
              </a:rPr>
              <a:t> értelmezés</a:t>
            </a:r>
            <a:endParaRPr lang="hu-HU" dirty="0">
              <a:effectLst/>
              <a:cs typeface="Times New Roman" panose="02020603050405020304" pitchFamily="18" charset="0"/>
            </a:endParaRPr>
          </a:p>
          <a:p>
            <a:r>
              <a:rPr lang="hu-HU" dirty="0" err="1">
                <a:cs typeface="Times New Roman" panose="02020603050405020304" pitchFamily="18" charset="0"/>
              </a:rPr>
              <a:t>Śrīla</a:t>
            </a:r>
            <a:r>
              <a:rPr lang="hu-HU" dirty="0">
                <a:cs typeface="Times New Roman" panose="02020603050405020304" pitchFamily="18" charset="0"/>
              </a:rPr>
              <a:t> </a:t>
            </a:r>
            <a:r>
              <a:rPr lang="hu-HU" dirty="0" err="1">
                <a:cs typeface="Times New Roman" panose="02020603050405020304" pitchFamily="18" charset="0"/>
              </a:rPr>
              <a:t>Prabhupāda</a:t>
            </a:r>
            <a:r>
              <a:rPr lang="hu-HU" dirty="0">
                <a:cs typeface="Times New Roman" panose="02020603050405020304" pitchFamily="18" charset="0"/>
              </a:rPr>
              <a:t> fordításai</a:t>
            </a:r>
            <a:endParaRPr lang="hu-HU" dirty="0">
              <a:effectLst/>
              <a:cs typeface="Times New Roman" panose="02020603050405020304" pitchFamily="18" charset="0"/>
            </a:endParaRPr>
          </a:p>
          <a:p>
            <a:r>
              <a:rPr lang="hu-HU" dirty="0">
                <a:cs typeface="Times New Roman" panose="02020603050405020304" pitchFamily="18" charset="0"/>
              </a:rPr>
              <a:t>idézetek a fogalom használatáról</a:t>
            </a:r>
            <a:endParaRPr lang="hu-HU" dirty="0">
              <a:effectLst/>
              <a:cs typeface="Times New Roman" panose="02020603050405020304" pitchFamily="18" charset="0"/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27549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CA6CE4-AA87-42E2-AC81-021EED67C3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A kutatási módszer ismertetése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6DD90D-536B-4C6F-AEB5-7FF697ED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hu-HU" dirty="0"/>
          </a:p>
          <a:p>
            <a:r>
              <a:rPr lang="hu-HU" dirty="0"/>
              <a:t>Először kikerestem az adott szó jelentését a </a:t>
            </a:r>
            <a:r>
              <a:rPr lang="hu-HU" dirty="0" err="1"/>
              <a:t>Monier</a:t>
            </a:r>
            <a:r>
              <a:rPr lang="hu-HU" dirty="0"/>
              <a:t> Williams Online szótárban, aztán az </a:t>
            </a:r>
            <a:r>
              <a:rPr lang="hu-HU" i="1" dirty="0" err="1"/>
              <a:t>Dictionary</a:t>
            </a:r>
            <a:r>
              <a:rPr lang="hu-HU" i="1" dirty="0"/>
              <a:t> of </a:t>
            </a:r>
            <a:r>
              <a:rPr lang="hu-HU" i="1" dirty="0" err="1"/>
              <a:t>Indian</a:t>
            </a:r>
            <a:r>
              <a:rPr lang="hu-HU" i="1" dirty="0"/>
              <a:t> </a:t>
            </a:r>
            <a:r>
              <a:rPr lang="hu-HU" i="1" dirty="0" err="1"/>
              <a:t>Philosophy</a:t>
            </a:r>
            <a:r>
              <a:rPr lang="hu-HU" dirty="0"/>
              <a:t> című könyvben.</a:t>
            </a:r>
          </a:p>
          <a:p>
            <a:r>
              <a:rPr lang="hu-HU" dirty="0"/>
              <a:t>Majd a </a:t>
            </a:r>
            <a:r>
              <a:rPr lang="hu-HU" dirty="0" err="1"/>
              <a:t>Lál</a:t>
            </a:r>
            <a:r>
              <a:rPr lang="hu-HU" dirty="0"/>
              <a:t> szövegtárból kikerestem A. C. </a:t>
            </a:r>
            <a:r>
              <a:rPr lang="hu-HU" dirty="0" err="1"/>
              <a:t>Bhaktivedanta</a:t>
            </a:r>
            <a:r>
              <a:rPr lang="hu-HU" dirty="0"/>
              <a:t> </a:t>
            </a:r>
            <a:r>
              <a:rPr lang="hu-HU" dirty="0" err="1"/>
              <a:t>Swami</a:t>
            </a:r>
            <a:r>
              <a:rPr lang="hu-HU" dirty="0"/>
              <a:t> </a:t>
            </a:r>
            <a:r>
              <a:rPr lang="hu-HU" dirty="0" err="1"/>
              <a:t>Prabhupāda</a:t>
            </a:r>
            <a:r>
              <a:rPr lang="hu-HU" dirty="0"/>
              <a:t> különböző fordítását. </a:t>
            </a:r>
          </a:p>
          <a:p>
            <a:r>
              <a:rPr lang="hu-HU" dirty="0"/>
              <a:t>A fordítások alapján aztán olyan idézeteket kerestem, amelyek, legjobb tudásom szerint, a leginkább tükrözik, magyarázzák a szavakat </a:t>
            </a:r>
            <a:r>
              <a:rPr lang="hu-HU" dirty="0" err="1"/>
              <a:t>Śrīla</a:t>
            </a:r>
            <a:r>
              <a:rPr lang="hu-HU" dirty="0"/>
              <a:t> </a:t>
            </a:r>
            <a:r>
              <a:rPr lang="hu-HU" dirty="0" err="1"/>
              <a:t>Prabhupāda</a:t>
            </a:r>
            <a:r>
              <a:rPr lang="hu-HU" dirty="0"/>
              <a:t> könyveiben. </a:t>
            </a:r>
          </a:p>
          <a:p>
            <a:r>
              <a:rPr lang="hu-HU" dirty="0"/>
              <a:t>Végül az idézetek és tanulmányaim alapján megírtam a </a:t>
            </a:r>
            <a:r>
              <a:rPr lang="hu-HU" i="1" dirty="0" err="1"/>
              <a:t>vaiṣṇava</a:t>
            </a:r>
            <a:r>
              <a:rPr lang="hu-HU" i="1" dirty="0"/>
              <a:t> </a:t>
            </a:r>
            <a:r>
              <a:rPr lang="hu-HU" dirty="0"/>
              <a:t>értelmezést.</a:t>
            </a:r>
          </a:p>
          <a:p>
            <a:pPr marL="0" indent="0">
              <a:buNone/>
            </a:pP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4666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88DF38-3B6F-4D18-A09C-3D437D0B680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Felhasznált forrásanyagok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582194A-2D47-4381-8EF8-7E0560CB2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Google fordító</a:t>
            </a:r>
          </a:p>
          <a:p>
            <a:r>
              <a:rPr lang="hu-HU" dirty="0">
                <a:hlinkClick r:id="rId2"/>
              </a:rPr>
              <a:t>https://translate.google.com/?hl=hu</a:t>
            </a:r>
            <a:endParaRPr lang="hu-HU" dirty="0"/>
          </a:p>
          <a:p>
            <a:r>
              <a:rPr lang="hu-HU" dirty="0" err="1"/>
              <a:t>Grimes</a:t>
            </a:r>
            <a:r>
              <a:rPr lang="hu-HU" dirty="0"/>
              <a:t>, John: </a:t>
            </a:r>
            <a:r>
              <a:rPr lang="hu-HU" i="1" dirty="0"/>
              <a:t>A </a:t>
            </a:r>
            <a:r>
              <a:rPr lang="hu-HU" i="1" dirty="0" err="1"/>
              <a:t>Consice</a:t>
            </a:r>
            <a:r>
              <a:rPr lang="hu-HU" i="1" dirty="0"/>
              <a:t> </a:t>
            </a:r>
            <a:r>
              <a:rPr lang="hu-HU" i="1" dirty="0" err="1"/>
              <a:t>Dictionary</a:t>
            </a:r>
            <a:r>
              <a:rPr lang="hu-HU" i="1" dirty="0"/>
              <a:t> of </a:t>
            </a:r>
            <a:r>
              <a:rPr lang="hu-HU" i="1" dirty="0" err="1"/>
              <a:t>Indian</a:t>
            </a:r>
            <a:r>
              <a:rPr lang="hu-HU" i="1" dirty="0"/>
              <a:t> </a:t>
            </a:r>
            <a:r>
              <a:rPr lang="hu-HU" i="1" dirty="0" err="1"/>
              <a:t>Philosophy</a:t>
            </a:r>
            <a:r>
              <a:rPr lang="hu-HU" i="1" dirty="0"/>
              <a:t>. </a:t>
            </a:r>
            <a:r>
              <a:rPr lang="hu-HU" dirty="0" err="1"/>
              <a:t>State</a:t>
            </a:r>
            <a:r>
              <a:rPr lang="hu-HU" dirty="0"/>
              <a:t> University of New York Press, </a:t>
            </a:r>
            <a:r>
              <a:rPr lang="hu-HU" dirty="0" err="1"/>
              <a:t>Albany</a:t>
            </a:r>
            <a:r>
              <a:rPr lang="hu-HU" dirty="0"/>
              <a:t>, 1996.</a:t>
            </a:r>
          </a:p>
          <a:p>
            <a:r>
              <a:rPr lang="hu-HU" i="1" dirty="0" err="1"/>
              <a:t>Lál</a:t>
            </a:r>
            <a:r>
              <a:rPr lang="hu-HU" i="1" dirty="0"/>
              <a:t> Szövegtár</a:t>
            </a:r>
            <a:endParaRPr lang="hu-HU" dirty="0"/>
          </a:p>
          <a:p>
            <a:r>
              <a:rPr lang="hu-HU" i="1" dirty="0" err="1"/>
              <a:t>Monier</a:t>
            </a:r>
            <a:r>
              <a:rPr lang="hu-HU" i="1" dirty="0"/>
              <a:t> Williams Online </a:t>
            </a:r>
            <a:r>
              <a:rPr lang="hu-HU" i="1" dirty="0" err="1"/>
              <a:t>Dictionary</a:t>
            </a:r>
            <a:endParaRPr lang="hu-HU" dirty="0"/>
          </a:p>
          <a:p>
            <a:r>
              <a:rPr lang="hu-HU" u="sng" dirty="0">
                <a:hlinkClick r:id="rId3"/>
              </a:rPr>
              <a:t>https://www.sanskrit-lexicon.uni-koeln.de/monier/</a:t>
            </a:r>
            <a:r>
              <a:rPr lang="hu-HU" dirty="0"/>
              <a:t> </a:t>
            </a:r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6660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F6A59F2-A0BE-4C0A-9968-115FD7A9804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Néhány példa a szócikkre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E0D90C9-5E46-4408-83F8-76DA42267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4456"/>
            <a:ext cx="10515600" cy="4351338"/>
          </a:xfrm>
        </p:spPr>
        <p:txBody>
          <a:bodyPr>
            <a:normAutofit fontScale="85000" lnSpcReduction="20000"/>
          </a:bodyPr>
          <a:lstStyle/>
          <a:p>
            <a:r>
              <a:rPr lang="hu-HU" b="1" dirty="0" err="1"/>
              <a:t>vrata</a:t>
            </a:r>
            <a:endParaRPr lang="hu-HU" dirty="0"/>
          </a:p>
          <a:p>
            <a:r>
              <a:rPr lang="hu-HU" dirty="0"/>
              <a:t>1. Szótári jelentés: (n, m, </a:t>
            </a:r>
            <a:r>
              <a:rPr lang="hu-HU" dirty="0" err="1"/>
              <a:t>mfn</a:t>
            </a:r>
            <a:r>
              <a:rPr lang="hu-HU" dirty="0"/>
              <a:t>) parancs, törvény, engedelmesség, szolgálat, vallási fogadalom vagy gyakorlat, szolgálat</a:t>
            </a:r>
          </a:p>
          <a:p>
            <a:r>
              <a:rPr lang="hu-HU" dirty="0"/>
              <a:t>2. Magatartási szabály vagy fogadalom. Az egyik legismertebb az </a:t>
            </a:r>
            <a:r>
              <a:rPr lang="hu-HU" i="1" dirty="0" err="1"/>
              <a:t>Ekādaśī-vrata</a:t>
            </a:r>
            <a:r>
              <a:rPr lang="hu-HU" dirty="0"/>
              <a:t>.</a:t>
            </a:r>
          </a:p>
          <a:p>
            <a:r>
              <a:rPr lang="hu-HU" dirty="0"/>
              <a:t>3. </a:t>
            </a:r>
            <a:r>
              <a:rPr lang="hu-HU" dirty="0" err="1"/>
              <a:t>Śrīla</a:t>
            </a:r>
            <a:r>
              <a:rPr lang="hu-HU" dirty="0"/>
              <a:t> </a:t>
            </a:r>
            <a:r>
              <a:rPr lang="hu-HU" dirty="0" err="1"/>
              <a:t>Prabhupāda</a:t>
            </a:r>
            <a:r>
              <a:rPr lang="hu-HU" dirty="0"/>
              <a:t> fordításai: fogadalom, valamennyi fogadalom betartása, szabályozó fogadalmak; a vezeklésre tett fogadalmatok miatt; szigorú fogadalmakkal; elhatározás a szolgálatra; </a:t>
            </a:r>
          </a:p>
          <a:p>
            <a:r>
              <a:rPr lang="hu-HU" dirty="0"/>
              <a:t>„Szolgálja a férjét, mindig szeretettel bánik vele, ugyanilyen szeretettel bánik a férj rokonaival és barátaival is, valamint betartja a férj fogadalmait — ezt a négy elvet kell követnie egy erényes asszonynak.” (</a:t>
            </a:r>
            <a:r>
              <a:rPr lang="hu-HU" i="1" dirty="0" err="1"/>
              <a:t>Bhāg</a:t>
            </a:r>
            <a:r>
              <a:rPr lang="hu-HU" dirty="0"/>
              <a:t>. 7.11.25.)</a:t>
            </a:r>
          </a:p>
          <a:p>
            <a:r>
              <a:rPr lang="hu-HU" dirty="0"/>
              <a:t>„Az </a:t>
            </a:r>
            <a:r>
              <a:rPr lang="hu-HU" i="1" dirty="0" err="1"/>
              <a:t>Ekādaśī-vrata</a:t>
            </a:r>
            <a:r>
              <a:rPr lang="hu-HU" dirty="0"/>
              <a:t> és a </a:t>
            </a:r>
            <a:r>
              <a:rPr lang="hu-HU" i="1" dirty="0" err="1"/>
              <a:t>Dvādaśī-vrata</a:t>
            </a:r>
            <a:r>
              <a:rPr lang="hu-HU" dirty="0"/>
              <a:t> betartása arra szolgál, hogy elégedetté tegyük az Istenség Legfelsőbb Személyiségét. Azoknak, akik szeretnének fejlődni a </a:t>
            </a:r>
            <a:r>
              <a:rPr lang="hu-HU" dirty="0" err="1"/>
              <a:t>Kṛṣṇa</a:t>
            </a:r>
            <a:r>
              <a:rPr lang="hu-HU" dirty="0"/>
              <a:t>-tudatban, rendszeresen be kell tartaniuk az </a:t>
            </a:r>
            <a:r>
              <a:rPr lang="hu-HU" i="1" dirty="0" err="1"/>
              <a:t>Ekādaśī-vratát</a:t>
            </a:r>
            <a:r>
              <a:rPr lang="hu-HU" dirty="0"/>
              <a:t>.” (</a:t>
            </a:r>
            <a:r>
              <a:rPr lang="hu-HU" i="1" dirty="0" err="1"/>
              <a:t>Bhāg</a:t>
            </a:r>
            <a:r>
              <a:rPr lang="hu-HU" dirty="0"/>
              <a:t>. 9.4.29.)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7408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2247446-5A68-4CB6-A5CD-BBE457BBE7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/>
              <a:t>Néhány példa a szócikkekre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2646952-E00C-42A1-B43E-0DAC654759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err="1"/>
              <a:t>ātmārāma</a:t>
            </a:r>
            <a:endParaRPr lang="hu-HU" dirty="0"/>
          </a:p>
          <a:p>
            <a:r>
              <a:rPr lang="hu-HU" dirty="0"/>
              <a:t>1. Szótári jelentés: (</a:t>
            </a:r>
            <a:r>
              <a:rPr lang="hu-HU" dirty="0" err="1"/>
              <a:t>mfn</a:t>
            </a:r>
            <a:r>
              <a:rPr lang="hu-HU" dirty="0"/>
              <a:t>) örvendezés önmagunkban, vagy a Legfelsőbb Szellemben</a:t>
            </a:r>
          </a:p>
          <a:p>
            <a:r>
              <a:rPr lang="hu-HU" dirty="0"/>
              <a:t>2. Azok, akik az </a:t>
            </a:r>
            <a:r>
              <a:rPr lang="en-US" i="1" dirty="0" err="1"/>
              <a:t>ātmāból</a:t>
            </a:r>
            <a:r>
              <a:rPr lang="en-US" dirty="0"/>
              <a:t> </a:t>
            </a:r>
            <a:r>
              <a:rPr lang="en-US" dirty="0" err="1"/>
              <a:t>merítenek</a:t>
            </a:r>
            <a:r>
              <a:rPr lang="en-US" dirty="0"/>
              <a:t> </a:t>
            </a:r>
            <a:r>
              <a:rPr lang="en-US" dirty="0" err="1"/>
              <a:t>örömet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önmagukban</a:t>
            </a:r>
            <a:r>
              <a:rPr lang="en-US" dirty="0"/>
              <a:t> </a:t>
            </a:r>
            <a:r>
              <a:rPr lang="en-US" dirty="0" err="1"/>
              <a:t>elégedettek</a:t>
            </a:r>
            <a:r>
              <a:rPr lang="en-US" dirty="0"/>
              <a:t>. Maga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Úr</a:t>
            </a:r>
            <a:r>
              <a:rPr lang="en-US" dirty="0"/>
              <a:t> </a:t>
            </a:r>
            <a:r>
              <a:rPr lang="en-US" dirty="0" err="1"/>
              <a:t>Kṛṣṇa</a:t>
            </a:r>
            <a:r>
              <a:rPr lang="en-US" dirty="0"/>
              <a:t> is </a:t>
            </a:r>
            <a:r>
              <a:rPr lang="hu-HU" i="1" dirty="0" err="1"/>
              <a:t>ātmārāma</a:t>
            </a:r>
            <a:r>
              <a:rPr lang="hu-HU" i="1" dirty="0"/>
              <a:t>.</a:t>
            </a:r>
            <a:endParaRPr lang="hu-HU" dirty="0"/>
          </a:p>
          <a:p>
            <a:r>
              <a:rPr lang="hu-HU" dirty="0"/>
              <a:t>3. </a:t>
            </a:r>
            <a:r>
              <a:rPr lang="hu-HU" dirty="0" err="1"/>
              <a:t>Śrīla</a:t>
            </a:r>
            <a:r>
              <a:rPr lang="hu-HU" dirty="0"/>
              <a:t> </a:t>
            </a:r>
            <a:r>
              <a:rPr lang="hu-HU" dirty="0" err="1"/>
              <a:t>Prabhupāda</a:t>
            </a:r>
            <a:r>
              <a:rPr lang="hu-HU" dirty="0"/>
              <a:t> fordításai: </a:t>
            </a:r>
            <a:r>
              <a:rPr lang="en-US" dirty="0" err="1"/>
              <a:t>azok</a:t>
            </a:r>
            <a:r>
              <a:rPr lang="en-US" dirty="0"/>
              <a:t>, </a:t>
            </a:r>
            <a:r>
              <a:rPr lang="en-US" dirty="0" err="1"/>
              <a:t>akik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i="1" dirty="0" err="1"/>
              <a:t>ātmāból</a:t>
            </a:r>
            <a:r>
              <a:rPr lang="en-US" dirty="0"/>
              <a:t> </a:t>
            </a:r>
            <a:r>
              <a:rPr lang="en-US" dirty="0" err="1"/>
              <a:t>merítenek</a:t>
            </a:r>
            <a:r>
              <a:rPr lang="en-US" dirty="0"/>
              <a:t> </a:t>
            </a:r>
            <a:r>
              <a:rPr lang="en-US" dirty="0" err="1"/>
              <a:t>örömet</a:t>
            </a:r>
            <a:r>
              <a:rPr lang="en-US" dirty="0"/>
              <a:t> (</a:t>
            </a:r>
            <a:r>
              <a:rPr lang="en-US" i="1" dirty="0" err="1"/>
              <a:t>ātmā</a:t>
            </a:r>
            <a:r>
              <a:rPr lang="en-US" i="1" dirty="0"/>
              <a:t> </a:t>
            </a:r>
            <a:r>
              <a:rPr lang="en-US" dirty="0" err="1"/>
              <a:t>általában</a:t>
            </a:r>
            <a:r>
              <a:rPr lang="en-US" dirty="0"/>
              <a:t>: a </a:t>
            </a:r>
            <a:r>
              <a:rPr lang="en-US" dirty="0" err="1"/>
              <a:t>lelki</a:t>
            </a:r>
            <a:r>
              <a:rPr lang="en-US" dirty="0"/>
              <a:t> </a:t>
            </a:r>
            <a:r>
              <a:rPr lang="en-US" dirty="0" err="1"/>
              <a:t>önvaló</a:t>
            </a:r>
            <a:r>
              <a:rPr lang="en-US" dirty="0"/>
              <a:t>); </a:t>
            </a:r>
            <a:r>
              <a:rPr lang="en-US" dirty="0" err="1"/>
              <a:t>aki</a:t>
            </a:r>
            <a:r>
              <a:rPr lang="en-US" dirty="0"/>
              <a:t> </a:t>
            </a:r>
            <a:r>
              <a:rPr lang="en-US" dirty="0" err="1"/>
              <a:t>az</a:t>
            </a:r>
            <a:r>
              <a:rPr lang="en-US" dirty="0"/>
              <a:t> </a:t>
            </a:r>
            <a:r>
              <a:rPr lang="en-US" dirty="0" err="1"/>
              <a:t>önvalóban</a:t>
            </a:r>
            <a:r>
              <a:rPr lang="en-US" dirty="0"/>
              <a:t> </a:t>
            </a:r>
            <a:r>
              <a:rPr lang="en-US" dirty="0" err="1"/>
              <a:t>leli</a:t>
            </a:r>
            <a:r>
              <a:rPr lang="en-US" dirty="0"/>
              <a:t> </a:t>
            </a:r>
            <a:r>
              <a:rPr lang="en-US" dirty="0" err="1"/>
              <a:t>örömét</a:t>
            </a:r>
            <a:r>
              <a:rPr lang="en-US" dirty="0"/>
              <a:t>; </a:t>
            </a:r>
            <a:r>
              <a:rPr lang="en-US" dirty="0" err="1"/>
              <a:t>önmegvalósított</a:t>
            </a:r>
            <a:r>
              <a:rPr lang="en-US" dirty="0"/>
              <a:t> </a:t>
            </a:r>
            <a:r>
              <a:rPr lang="en-US" dirty="0" err="1"/>
              <a:t>lélek</a:t>
            </a:r>
            <a:r>
              <a:rPr lang="en-US" dirty="0"/>
              <a:t>; </a:t>
            </a:r>
            <a:r>
              <a:rPr lang="en-US" dirty="0" err="1"/>
              <a:t>teljesen</a:t>
            </a:r>
            <a:r>
              <a:rPr lang="en-US" dirty="0"/>
              <a:t> </a:t>
            </a:r>
            <a:r>
              <a:rPr lang="en-US" dirty="0" err="1"/>
              <a:t>elégedett</a:t>
            </a:r>
            <a:r>
              <a:rPr lang="en-US" dirty="0"/>
              <a:t> </a:t>
            </a:r>
            <a:r>
              <a:rPr lang="en-US" dirty="0" err="1"/>
              <a:t>önmagában</a:t>
            </a:r>
            <a:r>
              <a:rPr lang="en-US" dirty="0"/>
              <a:t>; </a:t>
            </a:r>
            <a:r>
              <a:rPr lang="hu-HU" dirty="0"/>
              <a:t>akik önmagukban elégedettek (mert teljesen a tudatában vannak, hogy eredeti helyzetük szerint ők az Úr örök szolgái); </a:t>
            </a:r>
            <a:r>
              <a:rPr lang="hu-HU" dirty="0" err="1"/>
              <a:t>transzcendentalisták</a:t>
            </a:r>
            <a:r>
              <a:rPr lang="hu-HU" dirty="0"/>
              <a:t>;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382538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777</Words>
  <Application>Microsoft Office PowerPoint</Application>
  <PresentationFormat>Szélesvásznú</PresentationFormat>
  <Paragraphs>63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Office-téma</vt:lpstr>
      <vt:lpstr>PowerPoint-bemutató</vt:lpstr>
      <vt:lpstr>PowerPoint-bemutató</vt:lpstr>
      <vt:lpstr>A témaválasztás indoklása</vt:lpstr>
      <vt:lpstr>A kutatás célja</vt:lpstr>
      <vt:lpstr>A szócikkek felépítése megadott kritériumok alapján</vt:lpstr>
      <vt:lpstr>A kutatási módszer ismertetése</vt:lpstr>
      <vt:lpstr>Felhasznált forrásanyagok</vt:lpstr>
      <vt:lpstr>Néhány példa a szócikkre</vt:lpstr>
      <vt:lpstr>Néhány példa a szócikkekre</vt:lpstr>
      <vt:lpstr>Néhány példa a szócikkekre</vt:lpstr>
      <vt:lpstr>Néhány példa a szócikkekre</vt:lpstr>
      <vt:lpstr>Néhány példa a szócikkekre</vt:lpstr>
      <vt:lpstr>Konklúzió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Andrea Kovács</dc:creator>
  <cp:lastModifiedBy>Kommunikacio</cp:lastModifiedBy>
  <cp:revision>7</cp:revision>
  <dcterms:created xsi:type="dcterms:W3CDTF">2020-04-09T10:45:35Z</dcterms:created>
  <dcterms:modified xsi:type="dcterms:W3CDTF">2020-04-10T19:37:31Z</dcterms:modified>
</cp:coreProperties>
</file>